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2" r:id="rId4"/>
    <p:sldId id="258" r:id="rId5"/>
    <p:sldId id="259" r:id="rId6"/>
    <p:sldId id="266" r:id="rId7"/>
    <p:sldId id="261" r:id="rId8"/>
    <p:sldId id="265" r:id="rId9"/>
    <p:sldId id="267" r:id="rId10"/>
    <p:sldId id="260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9F3730D-1E69-425F-9543-6AA75880F4D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6D50FAD-D7B7-45DE-A6A4-8C60094C9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Making Smart </a:t>
            </a:r>
            <a:br>
              <a:rPr lang="en-US" dirty="0" smtClean="0"/>
            </a:br>
            <a:r>
              <a:rPr lang="en-US" dirty="0" smtClean="0"/>
              <a:t>Financial Decisions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Guide for Student Organizations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57600" y="556260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Kristine Koehler</a:t>
            </a:r>
          </a:p>
          <a:p>
            <a:r>
              <a:rPr lang="en-US" dirty="0" smtClean="0"/>
              <a:t>Coordinator, Office of Student Life</a:t>
            </a:r>
          </a:p>
          <a:p>
            <a:r>
              <a:rPr lang="en-US" dirty="0"/>
              <a:t>k</a:t>
            </a:r>
            <a:r>
              <a:rPr lang="en-US" dirty="0" smtClean="0"/>
              <a:t>ristine.koehler@nau.edu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 for funding from ASNAU or STAC</a:t>
            </a:r>
          </a:p>
          <a:p>
            <a:r>
              <a:rPr lang="en-US" dirty="0" smtClean="0"/>
              <a:t>Hold a fundraiser on campus</a:t>
            </a:r>
          </a:p>
          <a:p>
            <a:r>
              <a:rPr lang="en-US" dirty="0" smtClean="0"/>
              <a:t>Contact local restaurants about fundraisers</a:t>
            </a:r>
          </a:p>
          <a:p>
            <a:r>
              <a:rPr lang="en-US" dirty="0" smtClean="0"/>
              <a:t>Get as creative as you want, but there are a few exceptions:</a:t>
            </a:r>
          </a:p>
          <a:p>
            <a:pPr lvl="1"/>
            <a:r>
              <a:rPr lang="en-US" dirty="0" smtClean="0"/>
              <a:t>Raffles</a:t>
            </a:r>
          </a:p>
          <a:p>
            <a:pPr lvl="1"/>
            <a:r>
              <a:rPr lang="en-US" dirty="0" smtClean="0"/>
              <a:t>Bake Sales</a:t>
            </a:r>
          </a:p>
          <a:p>
            <a:pPr lvl="1"/>
            <a:r>
              <a:rPr lang="en-US" dirty="0" smtClean="0"/>
              <a:t>Human Auctions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Sponsorships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Contact local or national businesses about sponsoring the group</a:t>
            </a:r>
          </a:p>
          <a:p>
            <a:pPr lvl="1"/>
            <a:r>
              <a:rPr lang="en-US" dirty="0" smtClean="0"/>
              <a:t>Money</a:t>
            </a:r>
          </a:p>
          <a:p>
            <a:pPr lvl="1"/>
            <a:r>
              <a:rPr lang="en-US" dirty="0" smtClean="0"/>
              <a:t>In-Kind donations</a:t>
            </a:r>
          </a:p>
          <a:p>
            <a:r>
              <a:rPr lang="en-US" dirty="0" smtClean="0"/>
              <a:t>Ask for donations from parents or family members</a:t>
            </a:r>
          </a:p>
          <a:p>
            <a:pPr lvl="1"/>
            <a:r>
              <a:rPr lang="en-US" dirty="0" smtClean="0"/>
              <a:t>Matching Gifts</a:t>
            </a:r>
          </a:p>
          <a:p>
            <a:r>
              <a:rPr lang="en-US" dirty="0" smtClean="0"/>
              <a:t>Donations to the University Foundation can be used as tax write-offs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1676400"/>
            <a:ext cx="8062912" cy="1470025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33400" y="3048000"/>
            <a:ext cx="8062912" cy="1752600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kristine.koehler@nau.edu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and maintain an off-campus bank account</a:t>
            </a:r>
          </a:p>
          <a:p>
            <a:r>
              <a:rPr lang="en-US" dirty="0" smtClean="0"/>
              <a:t>Set up a system of checks and balances</a:t>
            </a:r>
          </a:p>
          <a:p>
            <a:pPr lvl="1"/>
            <a:r>
              <a:rPr lang="en-US" dirty="0" smtClean="0"/>
              <a:t>Have at least two signers</a:t>
            </a:r>
          </a:p>
          <a:p>
            <a:pPr lvl="1"/>
            <a:r>
              <a:rPr lang="en-US" dirty="0" smtClean="0"/>
              <a:t>Put your advisor’s name on the </a:t>
            </a:r>
            <a:r>
              <a:rPr lang="en-US" dirty="0" smtClean="0"/>
              <a:t>account</a:t>
            </a:r>
            <a:endParaRPr lang="en-US" dirty="0" smtClean="0"/>
          </a:p>
          <a:p>
            <a:r>
              <a:rPr lang="en-US" dirty="0" smtClean="0"/>
              <a:t>Keep good records of your account numbers, locations, and balances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 Yourself from Financial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deposit organizational funds in a personal account</a:t>
            </a:r>
          </a:p>
          <a:p>
            <a:r>
              <a:rPr lang="en-US" dirty="0" smtClean="0"/>
              <a:t>DON’T use your personal debit or credit card for organizational expenses</a:t>
            </a:r>
          </a:p>
          <a:p>
            <a:r>
              <a:rPr lang="en-US" dirty="0" smtClean="0"/>
              <a:t>DON’T keep a lot of cash around</a:t>
            </a:r>
          </a:p>
          <a:p>
            <a:r>
              <a:rPr lang="en-US" dirty="0" smtClean="0"/>
              <a:t>DON’T sign any contracts on behalf of the University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types of budgets: annual and event-based</a:t>
            </a:r>
          </a:p>
          <a:p>
            <a:r>
              <a:rPr lang="en-US" dirty="0" smtClean="0"/>
              <a:t>Budgets should reflect all expected expenses and income</a:t>
            </a:r>
          </a:p>
          <a:p>
            <a:r>
              <a:rPr lang="en-US" dirty="0" smtClean="0"/>
              <a:t>Budgets are a tool for planning and prioritizing club activities</a:t>
            </a:r>
          </a:p>
          <a:p>
            <a:r>
              <a:rPr lang="en-US" dirty="0" smtClean="0"/>
              <a:t>Budgets should be realistic</a:t>
            </a:r>
          </a:p>
          <a:p>
            <a:pPr lvl="1"/>
            <a:r>
              <a:rPr lang="en-US" dirty="0" smtClean="0"/>
              <a:t>Don’t underestimate your expenses</a:t>
            </a:r>
          </a:p>
          <a:p>
            <a:pPr lvl="1"/>
            <a:r>
              <a:rPr lang="en-US" dirty="0" smtClean="0"/>
              <a:t>Don’t overestimate your income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</a:t>
            </a:r>
            <a:r>
              <a:rPr lang="en-US" dirty="0" smtClean="0"/>
              <a:t>Annual Budget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 smtClean="0"/>
                        <a:t>expected</a:t>
                      </a:r>
                      <a:endParaRPr lang="en-US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 smtClean="0"/>
                        <a:t>actual</a:t>
                      </a:r>
                      <a:endParaRPr lang="en-US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 smtClean="0"/>
                        <a:t>expected</a:t>
                      </a:r>
                      <a:endParaRPr lang="en-US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1" dirty="0" smtClean="0"/>
                        <a:t>actual</a:t>
                      </a:r>
                      <a:endParaRPr lang="en-US" b="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T-shirts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Account balance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Office supplies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Member dues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$570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Fall event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$2347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ASNAU funds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Spring event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</a:t>
                      </a:r>
                      <a:r>
                        <a:rPr lang="en-US" dirty="0" smtClean="0"/>
                        <a:t>1743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Sponsor-ships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Marketing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Fund-raisers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</a:t>
                      </a:r>
                      <a:r>
                        <a:rPr lang="en-US" dirty="0" smtClean="0"/>
                        <a:t>4355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4559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$4450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$2295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Event Budget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Fall Hayride 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Expected Expense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Actual Expense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Wagon</a:t>
                      </a:r>
                      <a:r>
                        <a:rPr lang="en-US" baseline="0" dirty="0" smtClean="0"/>
                        <a:t> rental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$1075.33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Hay bales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$276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Food (hot dogs, </a:t>
                      </a:r>
                      <a:r>
                        <a:rPr lang="en-US" dirty="0" err="1" smtClean="0"/>
                        <a:t>smores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cider)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$214.97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Decorations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$17.50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T-shirts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Marketing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$2050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$1620.80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Your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 set the budget, keep a close eye on it</a:t>
            </a:r>
          </a:p>
          <a:p>
            <a:r>
              <a:rPr lang="en-US" dirty="0" smtClean="0"/>
              <a:t>Assign one person to track expenditures and income</a:t>
            </a:r>
          </a:p>
          <a:p>
            <a:r>
              <a:rPr lang="en-US" dirty="0" smtClean="0"/>
              <a:t>Control spending</a:t>
            </a:r>
          </a:p>
          <a:p>
            <a:r>
              <a:rPr lang="en-US" dirty="0" smtClean="0"/>
              <a:t>Assess at the end of the year to determine what needs to be changed for next year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Accounting Log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Expense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8/30/10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Beginning balance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9/15/10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Flyers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$480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10/25/10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Candy</a:t>
                      </a:r>
                      <a:r>
                        <a:rPr lang="en-US" baseline="0" dirty="0" smtClean="0"/>
                        <a:t> &amp; supplies for fundraiser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$393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10/31/10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Proceeds from Halloween fundraiser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$825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11/15/10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Club t-shirts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1/23/11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Donation from Joe’s mom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$558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Tax ID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need this to get paid!</a:t>
            </a:r>
          </a:p>
          <a:p>
            <a:r>
              <a:rPr lang="en-US" dirty="0" smtClean="0"/>
              <a:t>Student organizations are not allowed to use the University’s tax ID number</a:t>
            </a:r>
          </a:p>
          <a:p>
            <a:r>
              <a:rPr lang="en-US" dirty="0" smtClean="0"/>
              <a:t>Apply online through the IRS</a:t>
            </a:r>
          </a:p>
          <a:p>
            <a:r>
              <a:rPr lang="en-US" dirty="0" smtClean="0"/>
              <a:t>This is not the same as having legal non-profit status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426</TotalTime>
  <Words>474</Words>
  <Application>Microsoft Office PowerPoint</Application>
  <PresentationFormat>On-screen Show (4:3)</PresentationFormat>
  <Paragraphs>148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Verve</vt:lpstr>
      <vt:lpstr>Making Smart  Financial Decisions</vt:lpstr>
      <vt:lpstr>Financial Basics</vt:lpstr>
      <vt:lpstr>Protect Yourself from Financial Pitfalls</vt:lpstr>
      <vt:lpstr>Creating a Budget</vt:lpstr>
      <vt:lpstr>Sample Annual Budget</vt:lpstr>
      <vt:lpstr>Sample Event Budget</vt:lpstr>
      <vt:lpstr>Managing Your Budget</vt:lpstr>
      <vt:lpstr>Sample Accounting Log</vt:lpstr>
      <vt:lpstr>Federal Tax ID Number</vt:lpstr>
      <vt:lpstr>Fundraising</vt:lpstr>
      <vt:lpstr>Sponsorships</vt:lpstr>
      <vt:lpstr> Questions?</vt:lpstr>
    </vt:vector>
  </TitlesOfParts>
  <Company>Northern Arizona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kak347</dc:creator>
  <cp:lastModifiedBy>kak347</cp:lastModifiedBy>
  <cp:revision>45</cp:revision>
  <dcterms:created xsi:type="dcterms:W3CDTF">2010-11-15T18:55:23Z</dcterms:created>
  <dcterms:modified xsi:type="dcterms:W3CDTF">2011-02-16T19:01:33Z</dcterms:modified>
</cp:coreProperties>
</file>